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4" r:id="rId5"/>
    <p:sldId id="279" r:id="rId6"/>
    <p:sldId id="280" r:id="rId7"/>
    <p:sldId id="275" r:id="rId8"/>
    <p:sldId id="259" r:id="rId9"/>
    <p:sldId id="264" r:id="rId10"/>
    <p:sldId id="260" r:id="rId11"/>
    <p:sldId id="262" r:id="rId12"/>
    <p:sldId id="273" r:id="rId13"/>
    <p:sldId id="269" r:id="rId14"/>
    <p:sldId id="270" r:id="rId15"/>
    <p:sldId id="265" r:id="rId16"/>
    <p:sldId id="268" r:id="rId17"/>
    <p:sldId id="277" r:id="rId18"/>
    <p:sldId id="266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BFF"/>
    <a:srgbClr val="76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Darío Rojas Mesías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Desarrollador y director de proyecto.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Gestión y ejecución de proyecto.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1" custLinFactNeighborX="339" custLinFactNeighborY="0"/>
      <dgm:spPr/>
    </dgm:pt>
    <dgm:pt modelId="{9A7E2690-DE9C-4572-9BE5-B8C9A3B8BBB3}" type="pres">
      <dgm:prSet presAssocID="{78BFB295-8F5D-4286-B72B-79142F8F0E13}" presName="img" presStyleLbl="fgImgPlace1" presStyleIdx="0" presStyleCn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1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28151" cy="20074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Darío Rojas Mesías</a:t>
          </a:r>
          <a:endParaRPr lang="es-CL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800" kern="1200" dirty="0"/>
            <a:t>Desarrollador y director de proyecto.</a:t>
          </a:r>
          <a:endParaRPr lang="es-CL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800" kern="1200" dirty="0"/>
            <a:t>Gestión y ejecución de proyecto.</a:t>
          </a:r>
          <a:endParaRPr lang="es-CL" sz="2800" kern="1200" dirty="0"/>
        </a:p>
      </dsp:txBody>
      <dsp:txXfrm>
        <a:off x="1726375" y="0"/>
        <a:ext cx="5901775" cy="2007451"/>
      </dsp:txXfrm>
    </dsp:sp>
    <dsp:sp modelId="{9A7E2690-DE9C-4572-9BE5-B8C9A3B8BBB3}">
      <dsp:nvSpPr>
        <dsp:cNvPr id="0" name=""/>
        <dsp:cNvSpPr/>
      </dsp:nvSpPr>
      <dsp:spPr>
        <a:xfrm>
          <a:off x="200745" y="200745"/>
          <a:ext cx="1525630" cy="160596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GESTIÓN DE ENERGÍA EN SISTEMAS BESS PARA RECORTE DE HORA PUNTA</a:t>
            </a:r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 para el desarrollo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903EF44-193C-E108-F897-A1EEC1990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85" y="2518739"/>
            <a:ext cx="6070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Cronograma para el desarrollo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BB5CADE-DDA2-A4F7-629E-7AEEB4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08291"/>
              </p:ext>
            </p:extLst>
          </p:nvPr>
        </p:nvGraphicFramePr>
        <p:xfrm>
          <a:off x="527537" y="2065839"/>
          <a:ext cx="10999176" cy="4613285"/>
        </p:xfrm>
        <a:graphic>
          <a:graphicData uri="http://schemas.openxmlformats.org/drawingml/2006/table">
            <a:tbl>
              <a:tblPr firstRow="1" firstCol="1" bandRow="1"/>
              <a:tblGrid>
                <a:gridCol w="1572573">
                  <a:extLst>
                    <a:ext uri="{9D8B030D-6E8A-4147-A177-3AD203B41FA5}">
                      <a16:colId xmlns:a16="http://schemas.microsoft.com/office/drawing/2014/main" val="1385875515"/>
                    </a:ext>
                  </a:extLst>
                </a:gridCol>
                <a:gridCol w="406395">
                  <a:extLst>
                    <a:ext uri="{9D8B030D-6E8A-4147-A177-3AD203B41FA5}">
                      <a16:colId xmlns:a16="http://schemas.microsoft.com/office/drawing/2014/main" val="3026825544"/>
                    </a:ext>
                  </a:extLst>
                </a:gridCol>
                <a:gridCol w="521247">
                  <a:extLst>
                    <a:ext uri="{9D8B030D-6E8A-4147-A177-3AD203B41FA5}">
                      <a16:colId xmlns:a16="http://schemas.microsoft.com/office/drawing/2014/main" val="3982458150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2813336322"/>
                    </a:ext>
                  </a:extLst>
                </a:gridCol>
                <a:gridCol w="540997">
                  <a:extLst>
                    <a:ext uri="{9D8B030D-6E8A-4147-A177-3AD203B41FA5}">
                      <a16:colId xmlns:a16="http://schemas.microsoft.com/office/drawing/2014/main" val="666810208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441682826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853034618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61666760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2597728732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3367593723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610561930"/>
                    </a:ext>
                  </a:extLst>
                </a:gridCol>
                <a:gridCol w="511201">
                  <a:extLst>
                    <a:ext uri="{9D8B030D-6E8A-4147-A177-3AD203B41FA5}">
                      <a16:colId xmlns:a16="http://schemas.microsoft.com/office/drawing/2014/main" val="4078685469"/>
                    </a:ext>
                  </a:extLst>
                </a:gridCol>
                <a:gridCol w="527092">
                  <a:extLst>
                    <a:ext uri="{9D8B030D-6E8A-4147-A177-3AD203B41FA5}">
                      <a16:colId xmlns:a16="http://schemas.microsoft.com/office/drawing/2014/main" val="1033199576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3244852290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2661357519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1629908258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2147780406"/>
                    </a:ext>
                  </a:extLst>
                </a:gridCol>
                <a:gridCol w="150594">
                  <a:extLst>
                    <a:ext uri="{9D8B030D-6E8A-4147-A177-3AD203B41FA5}">
                      <a16:colId xmlns:a16="http://schemas.microsoft.com/office/drawing/2014/main" val="2368806540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3867265020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3959863927"/>
                    </a:ext>
                  </a:extLst>
                </a:gridCol>
                <a:gridCol w="150594">
                  <a:extLst>
                    <a:ext uri="{9D8B030D-6E8A-4147-A177-3AD203B41FA5}">
                      <a16:colId xmlns:a16="http://schemas.microsoft.com/office/drawing/2014/main" val="366369285"/>
                    </a:ext>
                  </a:extLst>
                </a:gridCol>
              </a:tblGrid>
              <a:tr h="408603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83734"/>
                  </a:ext>
                </a:extLst>
              </a:tr>
              <a:tr h="42110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16602"/>
                  </a:ext>
                </a:extLst>
              </a:tr>
              <a:tr h="43442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Gestión inicial de proyecto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12412"/>
                  </a:ext>
                </a:extLst>
              </a:tr>
              <a:tr h="43442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Diseño de arquitectura 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8220"/>
                  </a:ext>
                </a:extLst>
              </a:tr>
              <a:tr h="6530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Investigación sobre sistemas de gestión de energía y modelos de optimización.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61947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Desarrollo de modelo matemático de optimización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770233"/>
                  </a:ext>
                </a:extLst>
              </a:tr>
              <a:tr h="42110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Programación del modelo.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519774"/>
                  </a:ext>
                </a:extLst>
              </a:tr>
              <a:tr h="40860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Creación base de datos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976684"/>
                  </a:ext>
                </a:extLst>
              </a:tr>
              <a:tr h="40860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Desarrollo de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495216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Realización  documentación de pruebas.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94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D9B9-B938-0C63-5A73-F2A743CB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B8C6169-04B9-B4A0-CED9-6F2C8F95D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537857-D967-4D76-897F-93E6017CF0DE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D9855B-CD44-41DC-B612-B12DDC227C09}"/>
              </a:ext>
            </a:extLst>
          </p:cNvPr>
          <p:cNvSpPr txBox="1"/>
          <p:nvPr/>
        </p:nvSpPr>
        <p:spPr>
          <a:xfrm>
            <a:off x="0" y="11542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software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37E84C-A58D-70EB-8279-A4407239C48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6EC0A800-E288-A155-7CE0-1A68AEAD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5" y="2078450"/>
            <a:ext cx="9945624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C50B5-D7EE-AFDE-A381-5D7485C572C6}"/>
              </a:ext>
            </a:extLst>
          </p:cNvPr>
          <p:cNvSpPr txBox="1"/>
          <p:nvPr/>
        </p:nvSpPr>
        <p:spPr>
          <a:xfrm>
            <a:off x="987001" y="2196863"/>
            <a:ext cx="272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Glosario: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EMS: </a:t>
            </a:r>
            <a:r>
              <a:rPr lang="es-MX" sz="1200" dirty="0"/>
              <a:t>Energy Management </a:t>
            </a:r>
            <a:r>
              <a:rPr lang="es-MX" sz="1200" dirty="0" err="1"/>
              <a:t>System</a:t>
            </a:r>
            <a:r>
              <a:rPr lang="es-MX" sz="1200" dirty="0"/>
              <a:t> (Sistema de gestión de energía)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BMS: </a:t>
            </a:r>
            <a:r>
              <a:rPr lang="es-MX" sz="1200" dirty="0" err="1"/>
              <a:t>Battery</a:t>
            </a:r>
            <a:r>
              <a:rPr lang="es-MX" sz="1200" dirty="0"/>
              <a:t> Management </a:t>
            </a:r>
            <a:r>
              <a:rPr lang="es-MX" sz="1200" dirty="0" err="1"/>
              <a:t>System</a:t>
            </a:r>
            <a:r>
              <a:rPr lang="es-MX" sz="1200" dirty="0"/>
              <a:t> (Sistema de gestión de baterías)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BBDD: </a:t>
            </a:r>
            <a:r>
              <a:rPr lang="es-MX" sz="1200" dirty="0"/>
              <a:t>base de datos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30237424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542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 (base de datos orientada a documentos)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426A7D-4BAA-4C3A-C4FE-BB6780198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9" y="1733354"/>
            <a:ext cx="6945511" cy="49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95239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12F125-B642-8C33-D159-C633B1032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4" y="2279702"/>
            <a:ext cx="4572000" cy="1371600"/>
          </a:xfrm>
          <a:prstGeom prst="rect">
            <a:avLst/>
          </a:prstGeom>
        </p:spPr>
      </p:pic>
      <p:pic>
        <p:nvPicPr>
          <p:cNvPr id="5" name="Picture 4" descr="c#">
            <a:extLst>
              <a:ext uri="{FF2B5EF4-FFF2-40B4-BE49-F238E27FC236}">
                <a16:creationId xmlns:a16="http://schemas.microsoft.com/office/drawing/2014/main" id="{3880A72F-9CC2-0FF4-6528-15A86370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84" y="3965482"/>
            <a:ext cx="2154311" cy="2346404"/>
          </a:xfrm>
          <a:prstGeom prst="rect">
            <a:avLst/>
          </a:prstGeom>
        </p:spPr>
      </p:pic>
      <p:pic>
        <p:nvPicPr>
          <p:cNvPr id="10" name="Picture 9" descr="A red and yellow flag&#10;&#10;Description automatically generated">
            <a:extLst>
              <a:ext uri="{FF2B5EF4-FFF2-40B4-BE49-F238E27FC236}">
                <a16:creationId xmlns:a16="http://schemas.microsoft.com/office/drawing/2014/main" id="{CBDD155B-7B6E-7978-1A18-572E53A02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39" y="1755819"/>
            <a:ext cx="4301094" cy="2419365"/>
          </a:xfrm>
          <a:prstGeom prst="rect">
            <a:avLst/>
          </a:prstGeom>
        </p:spPr>
      </p:pic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14B0DF48-E34E-99BB-0EC4-F8F701F92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0" y="3965482"/>
            <a:ext cx="3946059" cy="2219658"/>
          </a:xfrm>
          <a:prstGeom prst="rect">
            <a:avLst/>
          </a:prstGeom>
        </p:spPr>
      </p:pic>
      <p:pic>
        <p:nvPicPr>
          <p:cNvPr id="14" name="Picture 13" descr="A logo of a person in a suit&#10;&#10;Description automatically generated">
            <a:extLst>
              <a:ext uri="{FF2B5EF4-FFF2-40B4-BE49-F238E27FC236}">
                <a16:creationId xmlns:a16="http://schemas.microsoft.com/office/drawing/2014/main" id="{37D0AB4F-0A38-A426-A56E-54CEABC0F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01" y="4083431"/>
            <a:ext cx="4039246" cy="21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DEMOSTRACIÓN DEL RESULTADO DEL PROYECTO</a:t>
            </a:r>
          </a:p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*Exposición del sistema</a:t>
            </a:r>
            <a:endParaRPr lang="es-CL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B5D1A11-528C-89F1-ADBE-5762025E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2D8A252-520F-9187-737C-E836216ACEAB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15428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E277249-4F9A-C1CF-9A18-28F7C275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48CBD42A-EE52-A150-8ABD-D482B819C707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9580-E954-9189-5733-24A19277B521}"/>
              </a:ext>
            </a:extLst>
          </p:cNvPr>
          <p:cNvSpPr txBox="1"/>
          <p:nvPr/>
        </p:nvSpPr>
        <p:spPr>
          <a:xfrm>
            <a:off x="1732085" y="2409092"/>
            <a:ext cx="870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Compatibilizar investigación y desarrollo teórico de un modelo de optimización con requisitos prácticos de </a:t>
            </a:r>
            <a:r>
              <a:rPr lang="es-MX" dirty="0" err="1"/>
              <a:t>Capstone</a:t>
            </a:r>
            <a:r>
              <a:rPr lang="es-MX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3D62-808A-3002-AB7F-C58C0AFE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346F9A6-D025-B282-845E-D028AA43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7A6E97-87FB-9CA0-2FBC-A3EBEBD69A39}"/>
              </a:ext>
            </a:extLst>
          </p:cNvPr>
          <p:cNvSpPr txBox="1"/>
          <p:nvPr/>
        </p:nvSpPr>
        <p:spPr>
          <a:xfrm>
            <a:off x="1" y="115428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Agradecimientos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F71F6F9-E52D-1254-693B-78BACF77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9A844D34-BCD0-8942-30CB-F6A740539FB0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1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75439493-0899-2705-0AA0-F38FE663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7" y="2665901"/>
            <a:ext cx="1412710" cy="14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ABAFC-8192-E26D-942B-00B5B0300779}"/>
              </a:ext>
            </a:extLst>
          </p:cNvPr>
          <p:cNvSpPr txBox="1"/>
          <p:nvPr/>
        </p:nvSpPr>
        <p:spPr>
          <a:xfrm>
            <a:off x="2405800" y="4211620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Luis Gutiérrez</a:t>
            </a:r>
          </a:p>
          <a:p>
            <a:pPr algn="ctr"/>
            <a:r>
              <a:rPr lang="es-CL" sz="1100" dirty="0"/>
              <a:t>PhD. Ingeniería Eléctrica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64681-8623-09D9-C585-E2BA36CE8690}"/>
              </a:ext>
            </a:extLst>
          </p:cNvPr>
          <p:cNvSpPr txBox="1"/>
          <p:nvPr/>
        </p:nvSpPr>
        <p:spPr>
          <a:xfrm>
            <a:off x="4273738" y="4163196"/>
            <a:ext cx="17856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Bernardo Severino</a:t>
            </a:r>
          </a:p>
          <a:p>
            <a:pPr algn="ctr"/>
            <a:r>
              <a:rPr lang="es-CL" sz="1100" dirty="0"/>
              <a:t>PhD(c). Electrónica de Potencia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14D30-7E3A-BE19-6AAB-E9A921DF67A4}"/>
              </a:ext>
            </a:extLst>
          </p:cNvPr>
          <p:cNvSpPr txBox="1"/>
          <p:nvPr/>
        </p:nvSpPr>
        <p:spPr>
          <a:xfrm>
            <a:off x="8256549" y="4163196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Luca Bozzo</a:t>
            </a:r>
          </a:p>
          <a:p>
            <a:pPr algn="ctr"/>
            <a:r>
              <a:rPr lang="es-CL" sz="1100" dirty="0"/>
              <a:t>Ingeniero Civil en Energía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15B7D-6431-1266-408C-0E73D939C93F}"/>
              </a:ext>
            </a:extLst>
          </p:cNvPr>
          <p:cNvSpPr txBox="1"/>
          <p:nvPr/>
        </p:nvSpPr>
        <p:spPr>
          <a:xfrm>
            <a:off x="6171904" y="4204923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Rafael Celis</a:t>
            </a:r>
          </a:p>
          <a:p>
            <a:pPr algn="ctr"/>
            <a:r>
              <a:rPr lang="es-CL" sz="1100" dirty="0"/>
              <a:t>Ingeniero Civil Industrial</a:t>
            </a:r>
          </a:p>
        </p:txBody>
      </p:sp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108E2B3D-83CB-2634-37EF-8D5E0E8E3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2017" r="106" b="32704"/>
          <a:stretch/>
        </p:blipFill>
        <p:spPr>
          <a:xfrm>
            <a:off x="2592279" y="2757767"/>
            <a:ext cx="1412710" cy="1405429"/>
          </a:xfrm>
          <a:prstGeom prst="ellipse">
            <a:avLst/>
          </a:prstGeom>
        </p:spPr>
      </p:pic>
      <p:pic>
        <p:nvPicPr>
          <p:cNvPr id="8" name="Picture 7" descr="A person with a mustache and a mustache wearing a jacket&#10;&#10;Description automatically generated">
            <a:extLst>
              <a:ext uri="{FF2B5EF4-FFF2-40B4-BE49-F238E27FC236}">
                <a16:creationId xmlns:a16="http://schemas.microsoft.com/office/drawing/2014/main" id="{3C2105A7-1123-36B4-6722-79068D3A5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3" r="527" b="24951"/>
          <a:stretch/>
        </p:blipFill>
        <p:spPr>
          <a:xfrm>
            <a:off x="6328155" y="2627538"/>
            <a:ext cx="1473166" cy="1453929"/>
          </a:xfrm>
          <a:prstGeom prst="ellipse">
            <a:avLst/>
          </a:prstGeom>
        </p:spPr>
      </p:pic>
      <p:pic>
        <p:nvPicPr>
          <p:cNvPr id="11" name="Picture 10" descr="A person with a white shirt&#10;&#10;Description automatically generated">
            <a:extLst>
              <a:ext uri="{FF2B5EF4-FFF2-40B4-BE49-F238E27FC236}">
                <a16:creationId xmlns:a16="http://schemas.microsoft.com/office/drawing/2014/main" id="{698C0522-CF69-A84A-D6DB-ED3F70057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t="10764" r="6513" b="29589"/>
          <a:stretch/>
        </p:blipFill>
        <p:spPr>
          <a:xfrm>
            <a:off x="8412800" y="2641651"/>
            <a:ext cx="1473166" cy="14539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44852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PREGUNTAS DE LA COMISIÓN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82D9E79-8790-785C-9E24-F628326F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DF582F4B-C7D5-D47A-CFFE-490B949F56D4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079157"/>
              </p:ext>
            </p:extLst>
          </p:nvPr>
        </p:nvGraphicFramePr>
        <p:xfrm>
          <a:off x="4121026" y="2251493"/>
          <a:ext cx="7628151" cy="200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98AF-D3FE-D411-C656-1B619B927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4EAEE62-E38B-DC63-784B-09D84DC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B217580-1DB8-B779-16BB-383E4D28A50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697EBF-F3D5-B703-72B8-8843578A35EF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Contexto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71FA4B6-7A05-AAD5-C801-A993F45493C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2">
            <a:extLst>
              <a:ext uri="{FF2B5EF4-FFF2-40B4-BE49-F238E27FC236}">
                <a16:creationId xmlns:a16="http://schemas.microsoft.com/office/drawing/2014/main" id="{11B55839-37A6-BACA-4500-BA1178D21E49}"/>
              </a:ext>
            </a:extLst>
          </p:cNvPr>
          <p:cNvSpPr/>
          <p:nvPr/>
        </p:nvSpPr>
        <p:spPr>
          <a:xfrm>
            <a:off x="887437" y="1915128"/>
            <a:ext cx="4055499" cy="4573944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/>
          </a:p>
          <a:p>
            <a:pPr algn="just"/>
            <a:endParaRPr lang="es-C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sz="1800" dirty="0"/>
              <a:t>esarrollamos sistemas inteligentes de almacenamiento de energía, reutilizando baterías de vehículos eléctricos.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Reducimos costos de inversión y operativos para estaciones de carga rápida de vehículos eléctricos de alta potencia.</a:t>
            </a:r>
            <a:endParaRPr lang="es-CL" sz="1800" u="sng" dirty="0"/>
          </a:p>
        </p:txBody>
      </p:sp>
      <p:pic>
        <p:nvPicPr>
          <p:cNvPr id="8" name="Picture 7" descr="A logo with a lightning bolt in it&#10;&#10;Description automatically generated">
            <a:extLst>
              <a:ext uri="{FF2B5EF4-FFF2-40B4-BE49-F238E27FC236}">
                <a16:creationId xmlns:a16="http://schemas.microsoft.com/office/drawing/2014/main" id="{BBD6DE68-D6C0-F0E4-A378-1962C1829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5" t="23449" r="36913" b="25299"/>
          <a:stretch/>
        </p:blipFill>
        <p:spPr>
          <a:xfrm>
            <a:off x="2327507" y="2169769"/>
            <a:ext cx="1175357" cy="1461022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DE0685C3-A9BD-D061-F601-C803681E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440335-FDF3-4B4B-E192-395C8377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33" y="2605176"/>
            <a:ext cx="5890933" cy="32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44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EBD0-B941-59D8-B915-27568B60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E16E8D2-1FE8-12E7-B11B-0302535C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970FED-1B92-3F8A-98AE-7A4C83013F16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6809FD-4752-EC73-9C89-0483B7968EDD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D2D2A6-A0D4-C56A-C711-7FF5C866C08A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272BB00-F5F1-838A-2388-62787C3F94EA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2">
            <a:extLst>
              <a:ext uri="{FF2B5EF4-FFF2-40B4-BE49-F238E27FC236}">
                <a16:creationId xmlns:a16="http://schemas.microsoft.com/office/drawing/2014/main" id="{70D1220C-1847-45C6-B60F-FD6EDBCE206C}"/>
              </a:ext>
            </a:extLst>
          </p:cNvPr>
          <p:cNvSpPr/>
          <p:nvPr/>
        </p:nvSpPr>
        <p:spPr>
          <a:xfrm>
            <a:off x="8047725" y="2066265"/>
            <a:ext cx="3894472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/>
              <a:t>Potencia</a:t>
            </a:r>
            <a:r>
              <a:rPr lang="es-MX" dirty="0"/>
              <a:t>: Rapidez con la que consumo energía, se mide en kW (kilowatts).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/>
              <a:t>Energía: </a:t>
            </a:r>
            <a:r>
              <a:rPr lang="es-MX" dirty="0"/>
              <a:t>Cantidad de electricidad consumida, se mide en kWh (kilowatts hora).</a:t>
            </a:r>
          </a:p>
          <a:p>
            <a:pPr lvl="0" algn="ctr"/>
            <a:endParaRPr lang="es-CL" sz="1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4D42B-0D54-9B05-8F3B-8D736AEC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12" y="2242531"/>
            <a:ext cx="2747513" cy="30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479D-B315-16E2-089E-7291E617F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D81EE62-1E5F-4374-B474-5CC2D7F94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5C47A0-9C19-DBCB-A9BC-4C54B470D08B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75D5B2-8F9B-7331-51F2-1EB0B82CD5BE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E3A22D9-1AA0-1BE6-E6AD-F18DEB2D07FF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5F9B85D-9C60-A2B5-7FAA-FE2A89ED34DE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pic>
        <p:nvPicPr>
          <p:cNvPr id="5" name="Picture 4" descr="A sign on a wall&#10;&#10;Description automatically generated">
            <a:extLst>
              <a:ext uri="{FF2B5EF4-FFF2-40B4-BE49-F238E27FC236}">
                <a16:creationId xmlns:a16="http://schemas.microsoft.com/office/drawing/2014/main" id="{7E7576A5-EB42-FE59-D293-1055FAB8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9769"/>
            <a:ext cx="5169040" cy="3446027"/>
          </a:xfrm>
          <a:prstGeom prst="rect">
            <a:avLst/>
          </a:prstGeom>
        </p:spPr>
      </p:pic>
      <p:pic>
        <p:nvPicPr>
          <p:cNvPr id="8" name="Picture 7" descr="A white box with black objects inside&#10;&#10;Description automatically generated">
            <a:extLst>
              <a:ext uri="{FF2B5EF4-FFF2-40B4-BE49-F238E27FC236}">
                <a16:creationId xmlns:a16="http://schemas.microsoft.com/office/drawing/2014/main" id="{5F3731F4-AC5F-CC89-B615-1B5040EA5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9700"/>
          <a:stretch/>
        </p:blipFill>
        <p:spPr>
          <a:xfrm>
            <a:off x="6095999" y="2148691"/>
            <a:ext cx="5169040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1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02D4-1005-7C0A-7C8F-0148EAE2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1BDF270-2A07-0201-21EF-3743C5FE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0A8AC8-9CAD-4EA0-7B95-CFD4B0455EF8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879A8B-FE1B-A3A5-175A-C13E39E373D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705AC85-F182-9DD9-4614-68A8D89276AD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F9A8253-FC71-5D20-1172-5F392F2FCD35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8B24-28C7-0DC3-B18C-142B17BA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84" y="2169769"/>
            <a:ext cx="5882345" cy="34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43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534E-3DF1-FC34-10DC-5DC8E7E4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E7A461C-B1A9-EC93-55D7-B7317305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CE77D1-A5C8-46B8-393B-E5F5B6142AF3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550EEB-6A40-E7DC-31D2-AB86D7AC159A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Solución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6C88860-680F-3B74-339A-BEA91C6FB858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BF12A71-2E45-B7F7-A9DD-5550C92FAB20}"/>
              </a:ext>
            </a:extLst>
          </p:cNvPr>
          <p:cNvSpPr/>
          <p:nvPr/>
        </p:nvSpPr>
        <p:spPr>
          <a:xfrm>
            <a:off x="1397854" y="2150001"/>
            <a:ext cx="4348705" cy="2722479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MX" dirty="0"/>
              <a:t>Sistema de gestión de energía para sistemas de almacenamiento de energía con baterías (BESS), basado en un modelo de optimización, para movilizar potencia en el tiempo y reducir costos de la factura eléctrica.</a:t>
            </a:r>
            <a:endParaRPr lang="es-CL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BEFDC-A431-F59D-F883-6339BB3AC49A}"/>
              </a:ext>
            </a:extLst>
          </p:cNvPr>
          <p:cNvSpPr txBox="1"/>
          <p:nvPr/>
        </p:nvSpPr>
        <p:spPr>
          <a:xfrm>
            <a:off x="1150263" y="6281118"/>
            <a:ext cx="919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/>
              <a:t>¹ A </a:t>
            </a:r>
            <a:r>
              <a:rPr lang="es-CL" sz="900" dirty="0" err="1"/>
              <a:t>review</a:t>
            </a:r>
            <a:r>
              <a:rPr lang="es-CL" sz="900" dirty="0"/>
              <a:t> </a:t>
            </a:r>
            <a:r>
              <a:rPr lang="es-CL" sz="900" dirty="0" err="1"/>
              <a:t>of</a:t>
            </a:r>
            <a:r>
              <a:rPr lang="es-CL" sz="900" dirty="0"/>
              <a:t> </a:t>
            </a:r>
            <a:r>
              <a:rPr lang="es-CL" sz="900" dirty="0" err="1"/>
              <a:t>battery</a:t>
            </a:r>
            <a:r>
              <a:rPr lang="es-CL" sz="900" dirty="0"/>
              <a:t> </a:t>
            </a:r>
            <a:r>
              <a:rPr lang="es-CL" sz="900" dirty="0" err="1"/>
              <a:t>energy</a:t>
            </a:r>
            <a:r>
              <a:rPr lang="es-CL" sz="900" dirty="0"/>
              <a:t> </a:t>
            </a:r>
            <a:r>
              <a:rPr lang="es-CL" sz="900" dirty="0" err="1"/>
              <a:t>storage</a:t>
            </a:r>
            <a:r>
              <a:rPr lang="es-CL" sz="900" dirty="0"/>
              <a:t> </a:t>
            </a:r>
            <a:r>
              <a:rPr lang="es-CL" sz="900" dirty="0" err="1"/>
              <a:t>systems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</a:t>
            </a:r>
            <a:r>
              <a:rPr lang="es-CL" sz="900" dirty="0" err="1"/>
              <a:t>ancillary</a:t>
            </a:r>
            <a:r>
              <a:rPr lang="es-CL" sz="900" dirty="0"/>
              <a:t> </a:t>
            </a:r>
            <a:r>
              <a:rPr lang="es-CL" sz="900" dirty="0" err="1"/>
              <a:t>services</a:t>
            </a:r>
            <a:r>
              <a:rPr lang="es-CL" sz="900" dirty="0"/>
              <a:t> in </a:t>
            </a:r>
            <a:r>
              <a:rPr lang="es-CL" sz="900" dirty="0" err="1"/>
              <a:t>distribution</a:t>
            </a:r>
            <a:r>
              <a:rPr lang="es-CL" sz="900" dirty="0"/>
              <a:t> </a:t>
            </a:r>
            <a:r>
              <a:rPr lang="es-CL" sz="900" dirty="0" err="1"/>
              <a:t>grids</a:t>
            </a:r>
            <a:r>
              <a:rPr lang="es-CL" sz="900" dirty="0"/>
              <a:t>: </a:t>
            </a:r>
            <a:r>
              <a:rPr lang="es-CL" sz="900" dirty="0" err="1"/>
              <a:t>Current</a:t>
            </a:r>
            <a:r>
              <a:rPr lang="es-CL" sz="900" dirty="0"/>
              <a:t> status, </a:t>
            </a:r>
            <a:r>
              <a:rPr lang="es-CL" sz="900" dirty="0" err="1"/>
              <a:t>challenges</a:t>
            </a:r>
            <a:r>
              <a:rPr lang="es-CL" sz="900" dirty="0"/>
              <a:t> and future </a:t>
            </a:r>
            <a:r>
              <a:rPr lang="es-CL" sz="900" dirty="0" err="1"/>
              <a:t>directions</a:t>
            </a:r>
            <a:r>
              <a:rPr lang="es-CL" sz="900" dirty="0"/>
              <a:t> - </a:t>
            </a:r>
            <a:r>
              <a:rPr lang="es-CL" sz="900" dirty="0" err="1"/>
              <a:t>Scientific</a:t>
            </a:r>
            <a:r>
              <a:rPr lang="es-CL" sz="900" dirty="0"/>
              <a:t> Figure </a:t>
            </a:r>
            <a:r>
              <a:rPr lang="es-CL" sz="900" dirty="0" err="1"/>
              <a:t>on</a:t>
            </a:r>
            <a:r>
              <a:rPr lang="es-CL" sz="900" dirty="0"/>
              <a:t> </a:t>
            </a:r>
            <a:r>
              <a:rPr lang="es-CL" sz="900" dirty="0" err="1"/>
              <a:t>ResearchGate</a:t>
            </a:r>
            <a:r>
              <a:rPr lang="es-CL" sz="900" dirty="0"/>
              <a:t>. </a:t>
            </a:r>
            <a:r>
              <a:rPr lang="es-CL" sz="900" dirty="0" err="1"/>
              <a:t>Available</a:t>
            </a:r>
            <a:r>
              <a:rPr lang="es-CL" sz="900" dirty="0"/>
              <a:t> </a:t>
            </a:r>
            <a:r>
              <a:rPr lang="es-CL" sz="900" dirty="0" err="1"/>
              <a:t>from</a:t>
            </a:r>
            <a:r>
              <a:rPr lang="es-CL" sz="900" dirty="0"/>
              <a:t>: https://www.researchgate.net/figure/Typical-application-of-BESS-for-peak-shaving_fig5_363620431 [</a:t>
            </a:r>
            <a:r>
              <a:rPr lang="es-CL" sz="900" dirty="0" err="1"/>
              <a:t>accessed</a:t>
            </a:r>
            <a:r>
              <a:rPr lang="es-CL" sz="900" dirty="0"/>
              <a:t> 13 Nov 2024]</a:t>
            </a:r>
          </a:p>
        </p:txBody>
      </p:sp>
      <p:pic>
        <p:nvPicPr>
          <p:cNvPr id="11" name="Picture 10" descr="A diagram of a charger&#10;&#10;Description automatically generated">
            <a:extLst>
              <a:ext uri="{FF2B5EF4-FFF2-40B4-BE49-F238E27FC236}">
                <a16:creationId xmlns:a16="http://schemas.microsoft.com/office/drawing/2014/main" id="{0C21C087-618A-70CF-F995-85A9BBB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50001"/>
            <a:ext cx="5003555" cy="2790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CCBAD5-FA44-47AC-14DC-0013E829F2EC}"/>
              </a:ext>
            </a:extLst>
          </p:cNvPr>
          <p:cNvSpPr txBox="1"/>
          <p:nvPr/>
        </p:nvSpPr>
        <p:spPr>
          <a:xfrm>
            <a:off x="6984920" y="4940219"/>
            <a:ext cx="357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Sistema BESS para </a:t>
            </a:r>
            <a:r>
              <a:rPr lang="en-US" sz="1400" dirty="0" err="1"/>
              <a:t>recorte</a:t>
            </a:r>
            <a:r>
              <a:rPr lang="en-US" sz="1400" dirty="0"/>
              <a:t> de hora punta¹</a:t>
            </a:r>
            <a:r>
              <a:rPr lang="en-US" sz="900" dirty="0"/>
              <a:t>.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1045295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Generar un producto mínimo viable que optimice la gestión de recursos de almacenamiento de energía para reducir costos en la factura eléctrica de clientes con tarifa regulada BT y AT 4.3 en Chile.  </a:t>
            </a:r>
            <a:endParaRPr lang="es-CL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Generar un modelo de optimización lineal entera mixta que minimice los costos de la factura eléctrica en clientes regulados con tarifa BT y AT 4.3 en Chile.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Desplegar el modelo de optimización en una API para su integración en sistemas de control y monitoreo de redes eléctricas.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 y limitaciones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616C2D-6243-A10C-6DA3-7EDF2FDC8033}"/>
              </a:ext>
            </a:extLst>
          </p:cNvPr>
          <p:cNvSpPr txBox="1"/>
          <p:nvPr/>
        </p:nvSpPr>
        <p:spPr>
          <a:xfrm rot="18209486">
            <a:off x="3976358" y="3535567"/>
            <a:ext cx="22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Tiempo de desarrollo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8925D-A046-80D6-E6B8-F21EA40E2156}"/>
              </a:ext>
            </a:extLst>
          </p:cNvPr>
          <p:cNvSpPr txBox="1"/>
          <p:nvPr/>
        </p:nvSpPr>
        <p:spPr>
          <a:xfrm rot="3366395">
            <a:off x="6199105" y="3664657"/>
            <a:ext cx="76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Costo</a:t>
            </a:r>
            <a:endParaRPr lang="es-C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5DD51-F566-6EF0-7168-B3CBFB95318D}"/>
              </a:ext>
            </a:extLst>
          </p:cNvPr>
          <p:cNvSpPr txBox="1"/>
          <p:nvPr/>
        </p:nvSpPr>
        <p:spPr>
          <a:xfrm>
            <a:off x="3337839" y="5016039"/>
            <a:ext cx="5788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Producto mínimo viable que permita: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Reducir costos por potencia.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Adaptarse a perfiles de demanda de potencia.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Integrarse a otros sistemas por medio de una API</a:t>
            </a:r>
            <a:endParaRPr lang="es-CL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B205918-45E5-E101-85B7-9FF616D43433}"/>
              </a:ext>
            </a:extLst>
          </p:cNvPr>
          <p:cNvSpPr/>
          <p:nvPr/>
        </p:nvSpPr>
        <p:spPr>
          <a:xfrm>
            <a:off x="4558208" y="2898475"/>
            <a:ext cx="2495755" cy="188054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AAA84-623E-9327-8A1E-D06B23DC8CC5}"/>
              </a:ext>
            </a:extLst>
          </p:cNvPr>
          <p:cNvSpPr txBox="1"/>
          <p:nvPr/>
        </p:nvSpPr>
        <p:spPr>
          <a:xfrm>
            <a:off x="5303717" y="4715138"/>
            <a:ext cx="15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Alcance</a:t>
            </a:r>
            <a:endParaRPr lang="es-CL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8AD65-32B5-00CD-E169-13FE7614CD8A}"/>
              </a:ext>
            </a:extLst>
          </p:cNvPr>
          <p:cNvSpPr txBox="1"/>
          <p:nvPr/>
        </p:nvSpPr>
        <p:spPr>
          <a:xfrm>
            <a:off x="3360385" y="3490647"/>
            <a:ext cx="157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4 meses</a:t>
            </a:r>
            <a:endParaRPr lang="es-C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5FA19-2A39-3CBD-9B0E-511009A69679}"/>
              </a:ext>
            </a:extLst>
          </p:cNvPr>
          <p:cNvSpPr txBox="1"/>
          <p:nvPr/>
        </p:nvSpPr>
        <p:spPr>
          <a:xfrm>
            <a:off x="6822100" y="3535567"/>
            <a:ext cx="195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CLP $7.598.900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2D1A9-C3C5-B0DD-F9FE-7DF7C18C3C01}"/>
              </a:ext>
            </a:extLst>
          </p:cNvPr>
          <p:cNvSpPr txBox="1"/>
          <p:nvPr/>
        </p:nvSpPr>
        <p:spPr>
          <a:xfrm>
            <a:off x="5281631" y="3938394"/>
            <a:ext cx="104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Producto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1003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DARIO HERNAN Rojas Mesías</cp:lastModifiedBy>
  <cp:revision>8</cp:revision>
  <dcterms:created xsi:type="dcterms:W3CDTF">2023-10-28T21:12:11Z</dcterms:created>
  <dcterms:modified xsi:type="dcterms:W3CDTF">2024-11-26T18:26:14Z</dcterms:modified>
</cp:coreProperties>
</file>